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4"/>
  </p:handoutMasterIdLst>
  <p:sldIdLst>
    <p:sldId id="256" r:id="rId2"/>
    <p:sldId id="257" r:id="rId3"/>
  </p:sldIdLst>
  <p:sldSz cx="11315700" cy="8001000"/>
  <p:notesSz cx="5878513" cy="987425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0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0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FF"/>
    <a:srgbClr val="FFCCFF"/>
    <a:srgbClr val="FFCCCC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300" autoAdjust="0"/>
    <p:restoredTop sz="97912" autoAdjust="0"/>
  </p:normalViewPr>
  <p:slideViewPr>
    <p:cSldViewPr>
      <p:cViewPr>
        <p:scale>
          <a:sx n="75" d="100"/>
          <a:sy n="75" d="100"/>
        </p:scale>
        <p:origin x="-110" y="-5"/>
      </p:cViewPr>
      <p:guideLst>
        <p:guide orient="horz" pos="2520"/>
        <p:guide pos="3564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5463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4" tIns="45002" rIns="90004" bIns="45002" numCol="1" anchor="t" anchorCtr="0" compatLnSpc="1">
            <a:prstTxWarp prst="textNoShape">
              <a:avLst/>
            </a:prstTxWarp>
          </a:bodyPr>
          <a:lstStyle>
            <a:lvl1pPr defTabSz="900113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332163" y="0"/>
            <a:ext cx="25463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4" tIns="45002" rIns="90004" bIns="45002" numCol="1" anchor="t" anchorCtr="0" compatLnSpc="1">
            <a:prstTxWarp prst="textNoShape">
              <a:avLst/>
            </a:prstTxWarp>
          </a:bodyPr>
          <a:lstStyle>
            <a:lvl1pPr algn="r" defTabSz="900113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8" name="Rectangle 1028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80538"/>
            <a:ext cx="25463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4" tIns="45002" rIns="90004" bIns="45002" numCol="1" anchor="b" anchorCtr="0" compatLnSpc="1">
            <a:prstTxWarp prst="textNoShape">
              <a:avLst/>
            </a:prstTxWarp>
          </a:bodyPr>
          <a:lstStyle>
            <a:lvl1pPr defTabSz="900113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149" name="Rectangle 1029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332163" y="9380538"/>
            <a:ext cx="2546350" cy="493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0004" tIns="45002" rIns="90004" bIns="45002" numCol="1" anchor="b" anchorCtr="0" compatLnSpc="1">
            <a:prstTxWarp prst="textNoShape">
              <a:avLst/>
            </a:prstTxWarp>
          </a:bodyPr>
          <a:lstStyle>
            <a:lvl1pPr algn="r" defTabSz="900113">
              <a:defRPr sz="1200"/>
            </a:lvl1pPr>
          </a:lstStyle>
          <a:p>
            <a:pPr>
              <a:defRPr/>
            </a:pPr>
            <a:fld id="{E067746E-7D5B-456C-BFDD-65361D4179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49313" y="2486025"/>
            <a:ext cx="9617075" cy="17145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697038" y="4533900"/>
            <a:ext cx="7921625" cy="20447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6928A2A-DD51-4896-AF8D-653F44FAF0B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FD42F5-8D2A-4020-A218-515C1C5422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3763" y="5141913"/>
            <a:ext cx="9618662" cy="158908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93763" y="3390900"/>
            <a:ext cx="9618662" cy="1751013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43A3DD-C58E-4921-9E57-374488FB334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849313" y="2311400"/>
            <a:ext cx="4732337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734050" y="2311400"/>
            <a:ext cx="4732338" cy="4800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CB9119-D71F-4319-800F-4D7403B012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150" y="320675"/>
            <a:ext cx="10185400" cy="13335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65150" y="1790700"/>
            <a:ext cx="5000625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65150" y="2536825"/>
            <a:ext cx="5000625" cy="4610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748338" y="1790700"/>
            <a:ext cx="5002212" cy="7461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748338" y="2536825"/>
            <a:ext cx="5002212" cy="46101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102E32-CFAC-44BE-9B76-82BE409A4D7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403E3D-9A53-4F82-B4F9-DA039B44F24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6AD951-72C7-4123-9F49-59F229ED01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5150" y="319088"/>
            <a:ext cx="3722688" cy="135572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24363" y="319088"/>
            <a:ext cx="6326187" cy="682783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65150" y="1674813"/>
            <a:ext cx="3722688" cy="54721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DBB8B9-EDB8-46F7-B2C5-4105BD40525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7738" y="5600700"/>
            <a:ext cx="6789737" cy="66198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17738" y="714375"/>
            <a:ext cx="6789737" cy="4800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217738" y="6262688"/>
            <a:ext cx="6789737" cy="9382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A8609E-4F97-4233-9160-B55B443699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6D6C12-AD22-45DD-83E0-11635B7DF2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062913" y="711200"/>
            <a:ext cx="2403475" cy="6400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49313" y="711200"/>
            <a:ext cx="7061200" cy="6400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18D8ED5-3E59-4960-9148-69F71B2053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849313" y="711200"/>
            <a:ext cx="9617075" cy="133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0377" tIns="55189" rIns="110377" bIns="5518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849313" y="2311400"/>
            <a:ext cx="9617075" cy="480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49313" y="7289800"/>
            <a:ext cx="2357437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>
            <a:lvl1pPr>
              <a:defRPr sz="17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865563" y="7289800"/>
            <a:ext cx="3584575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>
            <a:lvl1pPr algn="ctr">
              <a:defRPr sz="170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108950" y="7289800"/>
            <a:ext cx="2357438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10377" tIns="55189" rIns="110377" bIns="55189" numCol="1" anchor="t" anchorCtr="0" compatLnSpc="1">
            <a:prstTxWarp prst="textNoShape">
              <a:avLst/>
            </a:prstTxWarp>
          </a:bodyPr>
          <a:lstStyle>
            <a:lvl1pPr algn="r">
              <a:defRPr sz="170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7154054-F4B6-4134-B859-C54141910BD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1103313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103313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2pPr>
      <a:lvl3pPr algn="ctr" defTabSz="1103313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3pPr>
      <a:lvl4pPr algn="ctr" defTabSz="1103313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4pPr>
      <a:lvl5pPr algn="ctr" defTabSz="1103313" rtl="0" eaLnBrk="0" fontAlgn="base" hangingPunct="0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5pPr>
      <a:lvl6pPr marL="457200" algn="ctr" defTabSz="1103313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6pPr>
      <a:lvl7pPr marL="914400" algn="ctr" defTabSz="1103313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7pPr>
      <a:lvl8pPr marL="1371600" algn="ctr" defTabSz="1103313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8pPr>
      <a:lvl9pPr marL="1828800" algn="ctr" defTabSz="1103313" rtl="0" fontAlgn="base">
        <a:spcBef>
          <a:spcPct val="0"/>
        </a:spcBef>
        <a:spcAft>
          <a:spcPct val="0"/>
        </a:spcAft>
        <a:defRPr sz="5300">
          <a:solidFill>
            <a:schemeClr val="tx2"/>
          </a:solidFill>
          <a:latin typeface="Times New Roman" pitchFamily="18" charset="0"/>
        </a:defRPr>
      </a:lvl9pPr>
    </p:titleStyle>
    <p:bodyStyle>
      <a:lvl1pPr marL="414338" indent="-414338" algn="l" defTabSz="1103313" rtl="0" eaLnBrk="0" fontAlgn="base" hangingPunct="0">
        <a:spcBef>
          <a:spcPct val="20000"/>
        </a:spcBef>
        <a:spcAft>
          <a:spcPct val="0"/>
        </a:spcAft>
        <a:buChar char="•"/>
        <a:defRPr sz="3900">
          <a:solidFill>
            <a:schemeClr val="tx1"/>
          </a:solidFill>
          <a:latin typeface="+mn-lt"/>
          <a:ea typeface="+mn-ea"/>
          <a:cs typeface="+mn-cs"/>
        </a:defRPr>
      </a:lvl1pPr>
      <a:lvl2pPr marL="896938" indent="-344488" algn="l" defTabSz="1103313" rtl="0" eaLnBrk="0" fontAlgn="base" hangingPunct="0">
        <a:spcBef>
          <a:spcPct val="20000"/>
        </a:spcBef>
        <a:spcAft>
          <a:spcPct val="0"/>
        </a:spcAft>
        <a:buChar char="–"/>
        <a:defRPr sz="3400">
          <a:solidFill>
            <a:schemeClr val="tx1"/>
          </a:solidFill>
          <a:latin typeface="+mn-lt"/>
        </a:defRPr>
      </a:lvl2pPr>
      <a:lvl3pPr marL="1379538" indent="-276225" algn="l" defTabSz="1103313" rtl="0" eaLnBrk="0" fontAlgn="base" hangingPunct="0">
        <a:spcBef>
          <a:spcPct val="20000"/>
        </a:spcBef>
        <a:spcAft>
          <a:spcPct val="0"/>
        </a:spcAft>
        <a:buChar char="•"/>
        <a:defRPr sz="2900">
          <a:solidFill>
            <a:schemeClr val="tx1"/>
          </a:solidFill>
          <a:latin typeface="+mn-lt"/>
        </a:defRPr>
      </a:lvl3pPr>
      <a:lvl4pPr marL="1931988" indent="-276225" algn="l" defTabSz="1103313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</a:defRPr>
      </a:lvl4pPr>
      <a:lvl5pPr marL="2482850" indent="-274638" algn="l" defTabSz="1103313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5pPr>
      <a:lvl6pPr marL="2940050" indent="-274638" algn="l" defTabSz="110331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397250" indent="-274638" algn="l" defTabSz="110331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854450" indent="-274638" algn="l" defTabSz="110331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4311650" indent="-274638" algn="l" defTabSz="110331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19"/>
          <p:cNvSpPr txBox="1">
            <a:spLocks noChangeArrowheads="1"/>
          </p:cNvSpPr>
          <p:nvPr/>
        </p:nvSpPr>
        <p:spPr bwMode="auto">
          <a:xfrm>
            <a:off x="0" y="0"/>
            <a:ext cx="11315700" cy="82581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CC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</p:txBody>
      </p:sp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7921625" y="4721225"/>
            <a:ext cx="2922588" cy="256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10377" tIns="55189" rIns="110377" bIns="0">
            <a:spAutoFit/>
          </a:bodyPr>
          <a:lstStyle/>
          <a:p>
            <a:pPr algn="ctr" defTabSz="1103313">
              <a:defRPr/>
            </a:pPr>
            <a:endParaRPr lang="ru-RU" sz="12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 defTabSz="1103313">
              <a:defRPr/>
            </a:pPr>
            <a:endParaRPr lang="ru-RU" sz="1200" b="1" dirty="0">
              <a:solidFill>
                <a:schemeClr val="accent2"/>
              </a:solidFill>
              <a:latin typeface="Times New Roman" pitchFamily="18" charset="0"/>
            </a:endParaRPr>
          </a:p>
          <a:p>
            <a:pPr algn="ctr" defTabSz="1103313">
              <a:defRPr/>
            </a:pPr>
            <a:r>
              <a:rPr lang="ru-RU" sz="17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Arial" charset="0"/>
              </a:rPr>
              <a:t>П А М Я Т К А</a:t>
            </a:r>
            <a:endParaRPr lang="ru-RU" sz="1700" b="1" u="sng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  <a:p>
            <a:pPr algn="r" defTabSz="1103313" eaLnBrk="0" hangingPunct="0">
              <a:defRPr/>
            </a:pPr>
            <a:r>
              <a:rPr lang="ru-RU" sz="1200" b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 </a:t>
            </a:r>
            <a:endParaRPr lang="ru-RU" sz="14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cs typeface="Times New Roman" pitchFamily="18" charset="0"/>
            </a:endParaRPr>
          </a:p>
          <a:p>
            <a:pPr algn="ctr" defTabSz="1103313" eaLnBrk="0" hangingPunct="0">
              <a:defRPr/>
            </a:pPr>
            <a:r>
              <a:rPr lang="ru-RU" sz="1200" b="1" dirty="0" smtClean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Arial" charset="0"/>
              </a:rPr>
              <a:t>ЖИТЕЛЮ</a:t>
            </a:r>
            <a:endParaRPr lang="ru-RU" sz="1200" b="1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algn="ctr" defTabSz="1103313" eaLnBrk="0" hangingPunct="0">
              <a:defRPr/>
            </a:pPr>
            <a:endParaRPr lang="ru-RU" sz="1400" dirty="0">
              <a:solidFill>
                <a:schemeClr val="accent2"/>
              </a:solidFill>
            </a:endParaRPr>
          </a:p>
          <a:p>
            <a:pPr algn="ctr" defTabSz="1103313" eaLnBrk="0" hangingPunct="0">
              <a:defRPr/>
            </a:pPr>
            <a:r>
              <a:rPr lang="ru-RU" sz="1200" b="1" dirty="0">
                <a:solidFill>
                  <a:schemeClr val="accent2"/>
                </a:solidFill>
                <a:cs typeface="Arial" charset="0"/>
              </a:rPr>
              <a:t>   </a:t>
            </a:r>
            <a:r>
              <a:rPr lang="ru-RU" sz="1200" b="1" i="1" dirty="0">
                <a:solidFill>
                  <a:schemeClr val="accent2"/>
                </a:solidFill>
                <a:cs typeface="Arial" charset="0"/>
              </a:rPr>
              <a:t>по действиям </a:t>
            </a:r>
            <a:endParaRPr lang="ru-RU" sz="1200" b="1" i="1" dirty="0">
              <a:solidFill>
                <a:schemeClr val="accent2"/>
              </a:solidFill>
            </a:endParaRPr>
          </a:p>
          <a:p>
            <a:pPr algn="ctr" defTabSz="1103313" eaLnBrk="0" hangingPunct="0">
              <a:defRPr/>
            </a:pPr>
            <a:r>
              <a:rPr lang="ru-RU" sz="1200" b="1" i="1" dirty="0">
                <a:solidFill>
                  <a:schemeClr val="accent2"/>
                </a:solidFill>
                <a:cs typeface="Arial" charset="0"/>
              </a:rPr>
              <a:t>при угрозе</a:t>
            </a:r>
            <a:r>
              <a:rPr lang="ru-RU" sz="1200" b="1" i="1" dirty="0">
                <a:solidFill>
                  <a:schemeClr val="accent2"/>
                </a:solidFill>
              </a:rPr>
              <a:t> </a:t>
            </a:r>
            <a:r>
              <a:rPr lang="ru-RU" sz="1200" b="1" i="1" dirty="0">
                <a:solidFill>
                  <a:schemeClr val="accent2"/>
                </a:solidFill>
                <a:cs typeface="Arial" charset="0"/>
              </a:rPr>
              <a:t>и осуществлении</a:t>
            </a:r>
            <a:endParaRPr lang="ru-RU" sz="1400" i="1" dirty="0">
              <a:solidFill>
                <a:schemeClr val="accent2"/>
              </a:solidFill>
              <a:cs typeface="Times New Roman" pitchFamily="18" charset="0"/>
            </a:endParaRPr>
          </a:p>
          <a:p>
            <a:pPr algn="ctr" defTabSz="1103313" eaLnBrk="0" hangingPunct="0">
              <a:defRPr/>
            </a:pPr>
            <a:r>
              <a:rPr lang="ru-RU" sz="1200" b="1" i="1" dirty="0">
                <a:solidFill>
                  <a:schemeClr val="accent2"/>
                </a:solidFill>
                <a:cs typeface="Arial" charset="0"/>
              </a:rPr>
              <a:t> террористического акта</a:t>
            </a:r>
            <a:endParaRPr lang="ru-RU" sz="1200" i="1" dirty="0"/>
          </a:p>
          <a:p>
            <a:pPr algn="r" defTabSz="1103313" eaLnBrk="0" hangingPunct="0">
              <a:defRPr/>
            </a:pPr>
            <a:endParaRPr lang="ru-RU" sz="1200" i="1" dirty="0"/>
          </a:p>
          <a:p>
            <a:pPr algn="r" defTabSz="1103313" eaLnBrk="0" hangingPunct="0">
              <a:defRPr/>
            </a:pPr>
            <a:endParaRPr lang="ru-RU" sz="1200" dirty="0"/>
          </a:p>
          <a:p>
            <a:pPr algn="r" defTabSz="1103313" eaLnBrk="0" hangingPunct="0">
              <a:defRPr/>
            </a:pPr>
            <a:endParaRPr lang="ru-RU" sz="1200" dirty="0"/>
          </a:p>
          <a:p>
            <a:pPr algn="r" defTabSz="1103313" eaLnBrk="0" hangingPunct="0">
              <a:defRPr/>
            </a:pPr>
            <a:r>
              <a:rPr lang="ru-RU" sz="1200" dirty="0">
                <a:cs typeface="Arial" charset="0"/>
              </a:rPr>
              <a:t>  </a:t>
            </a:r>
            <a:endParaRPr lang="ru-RU" sz="1200" dirty="0"/>
          </a:p>
        </p:txBody>
      </p:sp>
      <p:sp>
        <p:nvSpPr>
          <p:cNvPr id="3077" name="Rectangle 10"/>
          <p:cNvSpPr>
            <a:spLocks noChangeArrowheads="1"/>
          </p:cNvSpPr>
          <p:nvPr/>
        </p:nvSpPr>
        <p:spPr bwMode="auto">
          <a:xfrm>
            <a:off x="188913" y="177800"/>
            <a:ext cx="3582987" cy="786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algn="just" defTabSz="1103313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Будьте наблюдательны!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Только вы способны своевременно обнаружить предметы и людей, посторонних в вашем подъезде, дворе, улице.</a:t>
            </a:r>
            <a:endParaRPr lang="ru-RU" sz="1400" b="1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Будьте бдительны!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Обращайте внимание на поведение окружающих, наличие бесхозных и не </a:t>
            </a:r>
            <a:r>
              <a:rPr lang="ru-RU" sz="1200" b="1">
                <a:solidFill>
                  <a:schemeClr val="accent2"/>
                </a:solidFill>
              </a:rPr>
              <a:t>с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оответствующих обстановке </a:t>
            </a:r>
            <a:r>
              <a:rPr lang="ru-RU" sz="1200" b="1">
                <a:solidFill>
                  <a:schemeClr val="accent2"/>
                </a:solidFill>
              </a:rPr>
              <a:t>п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редметов.</a:t>
            </a:r>
            <a:endParaRPr lang="ru-RU" sz="1400" b="1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Наведите порядок в собственном доме: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установите железную дверь с домофоном в подъезде, ежедневно проверяйте закрытие подвалов, чердаков и технических зданий.</a:t>
            </a: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Организуйте соседей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на дежурство вблизи дома и оказание помощи правоохранительным органам в охране общественного порядка.</a:t>
            </a: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endParaRPr lang="ru-RU" sz="1200" b="1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endParaRPr lang="ru-RU" sz="1200" b="1">
              <a:solidFill>
                <a:srgbClr val="FF3300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Не делайте вид, что ничего не замечаете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при опасном поведении попутчиков в транспорте! Вы имеете полное право защищать свой временный дом.</a:t>
            </a:r>
            <a:endParaRPr lang="ru-RU" sz="1400" b="1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Никогда не принимайте на хранение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или для передачи другому лицу предметы, даже самые безопасные.</a:t>
            </a:r>
            <a:endParaRPr lang="ru-RU" sz="1400" b="1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Не приближайтесь</a:t>
            </a:r>
            <a:r>
              <a:rPr lang="ru-RU" sz="1200" b="1"/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к </a:t>
            </a:r>
            <a:r>
              <a:rPr lang="ru-RU" sz="1200" b="1">
                <a:solidFill>
                  <a:schemeClr val="accent2"/>
                </a:solidFill>
              </a:rPr>
              <a:t>п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одозрительному предмету: это может стоить вам жизни.</a:t>
            </a:r>
            <a:endParaRPr lang="ru-RU" sz="1400" b="1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3300"/>
                </a:solidFill>
                <a:cs typeface="Arial" charset="0"/>
              </a:rPr>
              <a:t>Научите своих детей</a:t>
            </a:r>
            <a:r>
              <a:rPr lang="ru-RU" sz="1200" b="1">
                <a:cs typeface="Arial" charset="0"/>
              </a:rPr>
              <a:t> 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мерам безопасности: не разговаривать на улице и не открывать дверь незнакомым, не подбирать бесхозные игрушки, не прикасаться к находкам и т.п.</a:t>
            </a:r>
          </a:p>
        </p:txBody>
      </p:sp>
      <p:pic>
        <p:nvPicPr>
          <p:cNvPr id="2059" name="Picture 11" descr="~AUT0017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B98C63"/>
              </a:clrFrom>
              <a:clrTo>
                <a:srgbClr val="B98C63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04800" y="4267200"/>
            <a:ext cx="1131888" cy="674688"/>
          </a:xfrm>
          <a:prstGeom prst="rect">
            <a:avLst/>
          </a:prstGeom>
          <a:noFill/>
          <a:ln w="9525">
            <a:solidFill>
              <a:srgbClr val="CC66FF"/>
            </a:solidFill>
            <a:miter lim="800000"/>
            <a:headEnd/>
            <a:tailEnd/>
          </a:ln>
          <a:effectLst>
            <a:outerShdw dist="107763" dir="18900000" algn="ctr" rotWithShape="0">
              <a:srgbClr val="CC66FF"/>
            </a:outerShdw>
          </a:effectLst>
        </p:spPr>
      </p:pic>
      <p:pic>
        <p:nvPicPr>
          <p:cNvPr id="2061" name="Picture 13" descr="~AUT0018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EFF"/>
              </a:clrFrom>
              <a:clrTo>
                <a:srgbClr val="FFFE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065338" y="2667000"/>
            <a:ext cx="584200" cy="622300"/>
          </a:xfrm>
          <a:prstGeom prst="rect">
            <a:avLst/>
          </a:prstGeom>
          <a:noFill/>
          <a:ln w="9525">
            <a:solidFill>
              <a:srgbClr val="CC66FF"/>
            </a:solidFill>
            <a:miter lim="800000"/>
            <a:headEnd/>
            <a:tailEnd/>
          </a:ln>
          <a:effectLst>
            <a:outerShdw dist="107763" dir="8100000" algn="ctr" rotWithShape="0">
              <a:srgbClr val="CC66FF"/>
            </a:outerShdw>
          </a:effectLst>
        </p:spPr>
      </p:pic>
      <p:sp>
        <p:nvSpPr>
          <p:cNvPr id="3080" name="Text Box 14"/>
          <p:cNvSpPr txBox="1">
            <a:spLocks noChangeArrowheads="1"/>
          </p:cNvSpPr>
          <p:nvPr/>
        </p:nvSpPr>
        <p:spPr bwMode="auto">
          <a:xfrm>
            <a:off x="4149725" y="2055813"/>
            <a:ext cx="3300413" cy="3435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algn="ctr" defTabSz="1103313">
              <a:spcBef>
                <a:spcPct val="50000"/>
              </a:spcBef>
            </a:pPr>
            <a:r>
              <a:rPr lang="ru-RU" sz="1200" b="1" dirty="0">
                <a:solidFill>
                  <a:srgbClr val="FF0000"/>
                </a:solidFill>
              </a:rPr>
              <a:t>Телефоны для экстренного реагирования в г. Кирове</a:t>
            </a:r>
          </a:p>
          <a:p>
            <a:pPr algn="ctr" defTabSz="1103313">
              <a:spcBef>
                <a:spcPct val="50000"/>
              </a:spcBef>
            </a:pPr>
            <a:endParaRPr lang="ru-RU" sz="1200" b="1" dirty="0">
              <a:solidFill>
                <a:srgbClr val="FF0000"/>
              </a:solidFill>
            </a:endParaRPr>
          </a:p>
          <a:p>
            <a:pPr defTabSz="1103313"/>
            <a:r>
              <a:rPr lang="ru-RU" sz="1200" b="1" i="1" dirty="0">
                <a:solidFill>
                  <a:schemeClr val="accent2"/>
                </a:solidFill>
              </a:rPr>
              <a:t>Единая служба спасения</a:t>
            </a:r>
            <a:r>
              <a:rPr lang="ru-RU" sz="1200" b="1" dirty="0">
                <a:solidFill>
                  <a:schemeClr val="accent2"/>
                </a:solidFill>
              </a:rPr>
              <a:t>       112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Милиция		02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Скорая помощь	03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Газовая служба	04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Дежурная часть ОМОН	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Служба экстренного 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реагирования		</a:t>
            </a:r>
          </a:p>
          <a:p>
            <a:pPr defTabSz="1103313">
              <a:spcBef>
                <a:spcPct val="50000"/>
              </a:spcBef>
            </a:pPr>
            <a:r>
              <a:rPr lang="ru-RU" sz="1200" b="1" dirty="0">
                <a:solidFill>
                  <a:schemeClr val="accent2"/>
                </a:solidFill>
              </a:rPr>
              <a:t>	                          					</a:t>
            </a:r>
          </a:p>
        </p:txBody>
      </p:sp>
      <p:sp>
        <p:nvSpPr>
          <p:cNvPr id="3081" name="WordArt 17"/>
          <p:cNvSpPr>
            <a:spLocks noChangeArrowheads="1" noChangeShapeType="1" noTextEdit="1"/>
          </p:cNvSpPr>
          <p:nvPr/>
        </p:nvSpPr>
        <p:spPr bwMode="auto">
          <a:xfrm>
            <a:off x="7889875" y="3136900"/>
            <a:ext cx="2954338" cy="143986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ТЕРРОРИЗМ - </a:t>
            </a:r>
          </a:p>
          <a:p>
            <a:pPr algn="ctr"/>
            <a:r>
              <a:rPr lang="ru-RU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3300"/>
                    </a:gs>
                    <a:gs pos="100000">
                      <a:schemeClr val="accent2"/>
                    </a:gs>
                  </a:gsLst>
                  <a:lin ang="5400000" scaled="1"/>
                </a:gradFill>
                <a:effectLst>
                  <a:outerShdw dist="35921" dir="2700000" algn="ctr" rotWithShape="0">
                    <a:srgbClr val="C0C0C0"/>
                  </a:outerShdw>
                </a:effectLst>
                <a:latin typeface="Impact"/>
              </a:rPr>
              <a:t>УГРОЗА ОБЩЕСТВУ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Text Box 12"/>
          <p:cNvSpPr txBox="1">
            <a:spLocks noChangeArrowheads="1"/>
          </p:cNvSpPr>
          <p:nvPr/>
        </p:nvSpPr>
        <p:spPr bwMode="auto">
          <a:xfrm>
            <a:off x="0" y="0"/>
            <a:ext cx="11315700" cy="8258175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FFCCCC"/>
              </a:gs>
            </a:gsLst>
            <a:path path="shape">
              <a:fillToRect l="50000" t="50000" r="50000" b="50000"/>
            </a:path>
          </a:gradFill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  <a:p>
            <a:pPr defTabSz="1103313">
              <a:spcBef>
                <a:spcPct val="50000"/>
              </a:spcBef>
            </a:pPr>
            <a:endParaRPr lang="ru-RU" sz="1200"/>
          </a:p>
        </p:txBody>
      </p:sp>
      <p:sp>
        <p:nvSpPr>
          <p:cNvPr id="1029" name="Rectangle 2"/>
          <p:cNvSpPr>
            <a:spLocks noChangeArrowheads="1"/>
          </p:cNvSpPr>
          <p:nvPr/>
        </p:nvSpPr>
        <p:spPr bwMode="auto">
          <a:xfrm>
            <a:off x="7637463" y="177800"/>
            <a:ext cx="348932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indent="184150" defTabSz="1103313"/>
            <a:endParaRPr lang="ru-RU" sz="29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030" name="Text Box 3"/>
          <p:cNvSpPr txBox="1">
            <a:spLocks noChangeArrowheads="1"/>
          </p:cNvSpPr>
          <p:nvPr/>
        </p:nvSpPr>
        <p:spPr bwMode="auto">
          <a:xfrm>
            <a:off x="188913" y="266700"/>
            <a:ext cx="3865562" cy="293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defTabSz="1103313">
              <a:spcBef>
                <a:spcPct val="50000"/>
              </a:spcBef>
            </a:pPr>
            <a:endParaRPr lang="ru-RU" sz="1200"/>
          </a:p>
        </p:txBody>
      </p:sp>
      <p:sp>
        <p:nvSpPr>
          <p:cNvPr id="1031" name="Rectangle 5"/>
          <p:cNvSpPr>
            <a:spLocks noChangeArrowheads="1"/>
          </p:cNvSpPr>
          <p:nvPr/>
        </p:nvSpPr>
        <p:spPr bwMode="auto">
          <a:xfrm>
            <a:off x="0" y="177800"/>
            <a:ext cx="3771900" cy="2697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indent="552450" defTabSz="1103313"/>
            <a:r>
              <a:rPr lang="ru-RU" sz="1400" b="1">
                <a:solidFill>
                  <a:srgbClr val="FF3300"/>
                </a:solidFill>
                <a:cs typeface="Arial" charset="0"/>
              </a:rPr>
              <a:t>У К РФ Статья 205. Терроризм</a:t>
            </a:r>
            <a:endParaRPr lang="ru-RU" sz="1400" b="1">
              <a:solidFill>
                <a:srgbClr val="FF3300"/>
              </a:solidFill>
              <a:cs typeface="Times New Roman" pitchFamily="18" charset="0"/>
            </a:endParaRPr>
          </a:p>
          <a:p>
            <a:pPr indent="552450" defTabSz="1103313" eaLnBrk="0" hangingPunct="0"/>
            <a:r>
              <a:rPr lang="ru-RU" sz="1200" b="1">
                <a:solidFill>
                  <a:srgbClr val="FF3300"/>
                </a:solidFill>
                <a:cs typeface="Arial" charset="0"/>
              </a:rPr>
              <a:t>1. Терроризм,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 то есть совершение взрыва, поджога или иных действий, создающих   опасность   гибели   людей,   причинения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значительного имущественного ущерба либо наступления иных общественно опасных последствий, если эти действия совершены в целях нарушения общественной безопасности, устрашения населения либо оказания воздействия на принятие решений органами власти, а также угроза совершения указанных действий в тех же целях —</a:t>
            </a:r>
            <a:r>
              <a:rPr lang="ru-RU" sz="1200" b="1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1200" b="1">
                <a:solidFill>
                  <a:srgbClr val="FF3300"/>
                </a:solidFill>
                <a:cs typeface="Arial" charset="0"/>
              </a:rPr>
              <a:t>наказываются лишением свободы на срок от пяти до десяти лет.</a:t>
            </a:r>
            <a:endParaRPr lang="ru-RU" sz="2900">
              <a:solidFill>
                <a:srgbClr val="FF3300"/>
              </a:solidFill>
              <a:latin typeface="Times New Roman" pitchFamily="18" charset="0"/>
            </a:endParaRPr>
          </a:p>
        </p:txBody>
      </p:sp>
      <p:sp>
        <p:nvSpPr>
          <p:cNvPr id="1032" name="Rectangle 7"/>
          <p:cNvSpPr>
            <a:spLocks noChangeArrowheads="1"/>
          </p:cNvSpPr>
          <p:nvPr/>
        </p:nvSpPr>
        <p:spPr bwMode="auto">
          <a:xfrm>
            <a:off x="282575" y="3911600"/>
            <a:ext cx="3489325" cy="3822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indent="271463" algn="ctr" defTabSz="1103313">
              <a:tabLst>
                <a:tab pos="276225" algn="l"/>
              </a:tabLst>
            </a:pPr>
            <a:r>
              <a:rPr lang="ru-RU" sz="1200" b="1">
                <a:solidFill>
                  <a:srgbClr val="FF0000"/>
                </a:solidFill>
                <a:cs typeface="Arial" charset="0"/>
              </a:rPr>
              <a:t> Если Вы обнаружили подозрительный предмет.</a:t>
            </a:r>
            <a:endParaRPr lang="ru-RU" sz="1400">
              <a:solidFill>
                <a:srgbClr val="FF0000"/>
              </a:solidFill>
            </a:endParaRPr>
          </a:p>
          <a:p>
            <a:pPr indent="271463" defTabSz="1103313">
              <a:tabLst>
                <a:tab pos="276225" algn="l"/>
              </a:tabLst>
            </a:pPr>
            <a:r>
              <a:rPr lang="ru-RU" sz="1400">
                <a:solidFill>
                  <a:schemeClr val="accent2"/>
                </a:solidFill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Заметив взрывоопасный предмет (гранату, снаряд, бомбу и т.п.), а также подозрительные предметы</a:t>
            </a:r>
            <a:r>
              <a:rPr lang="ru-RU" sz="1200">
                <a:solidFill>
                  <a:schemeClr val="accent2"/>
                </a:solidFill>
              </a:rPr>
              <a:t>,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 (оставленный пакет, коробку) не подходите близко к ним, позовите людей и попросите немедленно сообщить о находке в милицию.</a:t>
            </a:r>
            <a:endParaRPr lang="ru-RU" sz="1400">
              <a:solidFill>
                <a:schemeClr val="accent2"/>
              </a:solidFill>
            </a:endParaRPr>
          </a:p>
          <a:p>
            <a:pPr indent="271463" defTabSz="1103313">
              <a:tabLst>
                <a:tab pos="276225" algn="l"/>
              </a:tabLst>
            </a:pPr>
            <a:r>
              <a:rPr lang="ru-RU" sz="1400">
                <a:solidFill>
                  <a:schemeClr val="accent2"/>
                </a:solidFill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Организуйте охрану, оцепление этого предмета, не допускайте людей,  не</a:t>
            </a:r>
            <a:r>
              <a:rPr lang="ru-RU" sz="1200">
                <a:solidFill>
                  <a:schemeClr val="accent2"/>
                </a:solidFill>
              </a:rPr>
              <a:t> п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озволяйте им прикасаться  к опасному предмету или пытаться обезвредить его.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indent="271463" defTabSz="1103313" eaLnBrk="0" hangingPunct="0">
              <a:tabLst>
                <a:tab pos="276225" algn="l"/>
              </a:tabLst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Исключите использование средств радиосвязи,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мобильных телефонов, других радиосредств, способных вызвать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срабатывание взрывателя.</a:t>
            </a:r>
            <a:endParaRPr lang="ru-RU" sz="1400">
              <a:solidFill>
                <a:schemeClr val="accent2"/>
              </a:solidFill>
            </a:endParaRPr>
          </a:p>
          <a:p>
            <a:pPr indent="271463" defTabSz="1103313" eaLnBrk="0" hangingPunct="0">
              <a:tabLst>
                <a:tab pos="276225" algn="l"/>
              </a:tabLst>
            </a:pPr>
            <a:r>
              <a:rPr lang="ru-RU" sz="1200">
                <a:solidFill>
                  <a:schemeClr val="accent2"/>
                </a:solidFill>
                <a:cs typeface="Arial" charset="0"/>
              </a:rPr>
              <a:t>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Внимание! Обезвреживание </a:t>
            </a:r>
            <a:r>
              <a:rPr lang="ru-RU" sz="1200">
                <a:solidFill>
                  <a:srgbClr val="FF0000"/>
                </a:solidFill>
              </a:rPr>
              <a:t>в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зрывоопасного предмета на месте его обнаружения производится только </a:t>
            </a:r>
            <a:r>
              <a:rPr lang="ru-RU" sz="1200">
                <a:solidFill>
                  <a:srgbClr val="FF0000"/>
                </a:solidFill>
              </a:rPr>
              <a:t>с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пециалистами МВД, ФСБ, МЧС.</a:t>
            </a:r>
            <a:r>
              <a:rPr lang="ru-RU" sz="1200" b="1">
                <a:solidFill>
                  <a:srgbClr val="FF0000"/>
                </a:solidFill>
                <a:cs typeface="Arial" charset="0"/>
              </a:rPr>
              <a:t> </a:t>
            </a:r>
            <a:endParaRPr lang="ru-RU" sz="1200">
              <a:solidFill>
                <a:srgbClr val="FF0000"/>
              </a:solidFill>
            </a:endParaRPr>
          </a:p>
        </p:txBody>
      </p:sp>
      <p:sp>
        <p:nvSpPr>
          <p:cNvPr id="1033" name="Rectangle 8"/>
          <p:cNvSpPr>
            <a:spLocks noChangeArrowheads="1"/>
          </p:cNvSpPr>
          <p:nvPr/>
        </p:nvSpPr>
        <p:spPr bwMode="auto">
          <a:xfrm>
            <a:off x="3865563" y="177800"/>
            <a:ext cx="3771900" cy="7421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cs typeface="Arial" charset="0"/>
              </a:rPr>
              <a:t>Если произошел взрыв.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 </a:t>
            </a:r>
            <a:endParaRPr lang="ru-RU" sz="1200">
              <a:solidFill>
                <a:srgbClr val="FF0000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 поддавайтесь панике, уточните обстановку:степень повреждения здания, состояние проходов или масштабы завалов, наличие задымленности,загазованности или огня, искрение электропроводки,потоки воды, освещенность проходов.</a:t>
            </a:r>
            <a:endParaRPr lang="ru-RU" sz="1200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В случае необходимой эвакуации возьмите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документы и предметы первой необходимости и начните продвигаться к выходу (не трогайте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поврежденные конструкции и провода)</a:t>
            </a:r>
            <a:r>
              <a:rPr lang="ru-RU" sz="1200">
                <a:solidFill>
                  <a:schemeClr val="accent2"/>
                </a:solidFill>
              </a:rPr>
              <a:t>.</a:t>
            </a: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 пользуйтесь открытым огнем из-за </a:t>
            </a:r>
            <a:r>
              <a:rPr lang="ru-RU" sz="1200">
                <a:solidFill>
                  <a:schemeClr val="accent2"/>
                </a:solidFill>
              </a:rPr>
              <a:t>в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озможности наличия газов.</a:t>
            </a:r>
            <a:endParaRPr lang="ru-RU" sz="1200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При задымлении защитите органы дыхани</a:t>
            </a:r>
            <a:r>
              <a:rPr lang="ru-RU" sz="1200">
                <a:solidFill>
                  <a:schemeClr val="accent2"/>
                </a:solidFill>
              </a:rPr>
              <a:t>я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      смоченным полотенцем.</a:t>
            </a:r>
            <a:endParaRPr lang="ru-RU" sz="1200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chemeClr val="accent2"/>
                </a:solidFill>
                <a:cs typeface="Arial" charset="0"/>
              </a:rPr>
              <a:t>      </a:t>
            </a:r>
            <a:r>
              <a:rPr lang="ru-RU" sz="1200" b="1">
                <a:solidFill>
                  <a:srgbClr val="FF0000"/>
                </a:solidFill>
                <a:cs typeface="Arial" charset="0"/>
              </a:rPr>
              <a:t>Если произошел взрыв и Вас                  завалило  обломками стен.</a:t>
            </a:r>
            <a:endParaRPr lang="ru-RU" sz="1400">
              <a:solidFill>
                <a:srgbClr val="FF0000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      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Дышите глубоко и ровно, голосом и стуком привлекайте внимание людей.</a:t>
            </a:r>
            <a:endParaRPr lang="ru-RU" sz="1200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Если вы находитесь глубоко от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поверхности земли (завала), перемещайте влево,вправо любой металлический предмет (кольцо, ключи </a:t>
            </a:r>
            <a:r>
              <a:rPr lang="ru-RU" sz="1100">
                <a:solidFill>
                  <a:schemeClr val="accent2"/>
                </a:solidFill>
                <a:cs typeface="Arial" charset="0"/>
              </a:rPr>
              <a:t>и</a:t>
            </a:r>
            <a:r>
              <a:rPr lang="ru-RU" sz="1100">
                <a:solidFill>
                  <a:schemeClr val="accent2"/>
                </a:solidFill>
              </a:rPr>
              <a:t> </a:t>
            </a:r>
            <a:r>
              <a:rPr lang="ru-RU" sz="1100">
                <a:solidFill>
                  <a:schemeClr val="accent2"/>
                </a:solidFill>
                <a:cs typeface="Arial" charset="0"/>
              </a:rPr>
              <a:t>т.п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.)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для обнаружения Вас металлолокатором.</a:t>
            </a:r>
            <a:endParaRPr lang="ru-RU" sz="1200">
              <a:solidFill>
                <a:schemeClr val="accent2"/>
              </a:solidFill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Если пространство около Вас относительно свободно, не зажигайте спички, свечи, берегите кислород. 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Продвигайтесь осторожно, стараясь не вызывать нового обвала, ориентируйтесь по движению воздуха, поступающего снаружи. Если есть возможность, с помощью подручных предметов (доски, кирпича) укрепите потолок от обрушения и дожидайтесь помощи.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algn="just"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При сильной жажде положите в рот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небольшой гладкий камешек или обрывок носового платка и сосите его, дыша носом</a:t>
            </a:r>
            <a:r>
              <a:rPr lang="ru-RU" sz="1200">
                <a:cs typeface="Arial" charset="0"/>
              </a:rPr>
              <a:t>. </a:t>
            </a:r>
            <a:endParaRPr lang="ru-RU" sz="1400">
              <a:cs typeface="Times New Roman" pitchFamily="18" charset="0"/>
            </a:endParaRPr>
          </a:p>
        </p:txBody>
      </p:sp>
      <p:sp>
        <p:nvSpPr>
          <p:cNvPr id="1034" name="Rectangle 9"/>
          <p:cNvSpPr>
            <a:spLocks noChangeArrowheads="1"/>
          </p:cNvSpPr>
          <p:nvPr/>
        </p:nvSpPr>
        <p:spPr bwMode="auto">
          <a:xfrm>
            <a:off x="7826375" y="177800"/>
            <a:ext cx="3206750" cy="724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10377" tIns="55189" rIns="110377" bIns="55189">
            <a:spAutoFit/>
          </a:bodyPr>
          <a:lstStyle/>
          <a:p>
            <a:pPr defTabSz="1103313" eaLnBrk="0" hangingPunct="0">
              <a:spcBef>
                <a:spcPct val="50000"/>
              </a:spcBef>
            </a:pPr>
            <a:r>
              <a:rPr lang="ru-RU" sz="1200" b="1">
                <a:solidFill>
                  <a:srgbClr val="FF0000"/>
                </a:solidFill>
                <a:cs typeface="Arial" charset="0"/>
              </a:rPr>
              <a:t>Если вас захватили в заложники.</a:t>
            </a:r>
            <a:endParaRPr lang="ru-RU" sz="1200">
              <a:solidFill>
                <a:srgbClr val="FF0000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Возьмите себя в руки, успокойтесь, не паникуйте.</a:t>
            </a:r>
            <a:endParaRPr lang="ru-RU" sz="1200">
              <a:solidFill>
                <a:schemeClr val="accent2"/>
              </a:solidFill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</a:rPr>
              <a:t>-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Разговаривайте спокойным голосом.</a:t>
            </a:r>
            <a:endParaRPr lang="ru-RU" sz="1200">
              <a:solidFill>
                <a:schemeClr val="accent2"/>
              </a:solidFill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 выказывайте ненависть и пренебрежение к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похитителям.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200">
                <a:solidFill>
                  <a:schemeClr val="accent2"/>
                </a:solidFill>
              </a:rPr>
              <a:t>В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ыполняйте все указания бандитов.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 привлекайте внимания террористов своим       поведением, не оказывайте активного сопротивления.</a:t>
            </a:r>
            <a:r>
              <a:rPr lang="ru-RU" sz="1200">
                <a:solidFill>
                  <a:schemeClr val="accent2"/>
                </a:solidFill>
              </a:rPr>
              <a:t>Это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может усугубить ваше положение.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Запомните как можно больше информации о террористах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(количество, вооружение, как выглядят, особенности внешности, </a:t>
            </a:r>
            <a:r>
              <a:rPr lang="ru-RU" sz="1200">
                <a:solidFill>
                  <a:schemeClr val="accent2"/>
                </a:solidFill>
              </a:rPr>
              <a:t>т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елосложения, акцента, тематика разговора,        темперамент, манера поведения).</a:t>
            </a:r>
            <a:endParaRPr lang="ru-RU" sz="1200">
              <a:solidFill>
                <a:schemeClr val="accent2"/>
              </a:solidFill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Постарайтесь определить место своего нахождения (заточения).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Сохраняйте умственную и физическую активность.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cs typeface="Arial" charset="0"/>
              </a:rPr>
              <a:t>  </a:t>
            </a:r>
            <a:r>
              <a:rPr lang="ru-RU" sz="1200">
                <a:solidFill>
                  <a:srgbClr val="FF0000"/>
                </a:solidFill>
                <a:cs typeface="Arial" charset="0"/>
              </a:rPr>
              <a:t>Помните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, правоохранительные органы делают все, чтобы вас вызволить.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Не пренебрегайте пищей. Это поможет сохранить силы и здоровье.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Расположитесь подальше от окон, дверей и самих</a:t>
            </a:r>
            <a:r>
              <a:rPr lang="ru-RU" sz="1200">
                <a:solidFill>
                  <a:schemeClr val="accent2"/>
                </a:solidFill>
              </a:rPr>
              <a:t> т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еррористов.</a:t>
            </a:r>
            <a:r>
              <a:rPr lang="ru-RU" sz="1200">
                <a:solidFill>
                  <a:schemeClr val="accent2"/>
                </a:solidFill>
              </a:rPr>
              <a:t>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Это необходимо для обеспечения вашей безопасности в случае штурма помещения, стрельбы снайперов на поражение преступников.</a:t>
            </a:r>
            <a:endParaRPr lang="ru-RU" sz="1400">
              <a:solidFill>
                <a:schemeClr val="accent2"/>
              </a:solidFill>
              <a:cs typeface="Times New Roman" pitchFamily="18" charset="0"/>
            </a:endParaRPr>
          </a:p>
          <a:p>
            <a:pPr defTabSz="1103313" eaLnBrk="0" hangingPunct="0">
              <a:spcBef>
                <a:spcPct val="50000"/>
              </a:spcBef>
            </a:pPr>
            <a:r>
              <a:rPr lang="ru-RU" sz="12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800">
                <a:solidFill>
                  <a:schemeClr val="accent2"/>
                </a:solidFill>
                <a:latin typeface="Times New Roman" pitchFamily="18" charset="0"/>
                <a:cs typeface="Times New Roman" pitchFamily="18" charset="0"/>
              </a:rPr>
              <a:t>          </a:t>
            </a:r>
            <a:r>
              <a:rPr lang="ru-RU" sz="1200">
                <a:solidFill>
                  <a:schemeClr val="accent2"/>
                </a:solidFill>
                <a:cs typeface="Arial" charset="0"/>
              </a:rPr>
              <a:t>При штурме здания ложитесь на пол лицом вниз, сложив руки на затылке.</a:t>
            </a:r>
          </a:p>
        </p:txBody>
      </p:sp>
      <p:graphicFrame>
        <p:nvGraphicFramePr>
          <p:cNvPr id="1026" name="Object 10"/>
          <p:cNvGraphicFramePr>
            <a:graphicFrameLocks noChangeAspect="1"/>
          </p:cNvGraphicFramePr>
          <p:nvPr/>
        </p:nvGraphicFramePr>
        <p:xfrm>
          <a:off x="304800" y="2971800"/>
          <a:ext cx="665163" cy="952500"/>
        </p:xfrm>
        <a:graphic>
          <a:graphicData uri="http://schemas.openxmlformats.org/presentationml/2006/ole">
            <p:oleObj spid="_x0000_s1026" name="Точечный рисунок" r:id="rId3" imgW="10771429" imgH="15438095" progId="Paint.Picture">
              <p:embed/>
            </p:oleObj>
          </a:graphicData>
        </a:graphic>
      </p:graphicFrame>
      <p:graphicFrame>
        <p:nvGraphicFramePr>
          <p:cNvPr id="1027" name="Object 11"/>
          <p:cNvGraphicFramePr>
            <a:graphicFrameLocks noChangeAspect="1"/>
          </p:cNvGraphicFramePr>
          <p:nvPr/>
        </p:nvGraphicFramePr>
        <p:xfrm>
          <a:off x="2438400" y="2743200"/>
          <a:ext cx="985838" cy="1138238"/>
        </p:xfrm>
        <a:graphic>
          <a:graphicData uri="http://schemas.openxmlformats.org/presentationml/2006/ole">
            <p:oleObj spid="_x0000_s1027" name="Точечный рисунок" r:id="rId4" imgW="10980952" imgH="13742857" progId="Paint.Picture">
              <p:embed/>
            </p:oleObj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Оформление по умолчанию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127</TotalTime>
  <Words>381</Words>
  <Application>Microsoft Office PowerPoint</Application>
  <PresentationFormat>Произвольный</PresentationFormat>
  <Paragraphs>125</Paragraphs>
  <Slides>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7" baseType="lpstr">
      <vt:lpstr>Arial</vt:lpstr>
      <vt:lpstr>Times New Roman</vt:lpstr>
      <vt:lpstr>Calibri</vt:lpstr>
      <vt:lpstr>Оформление по умолчанию</vt:lpstr>
      <vt:lpstr>Точечный рисунок</vt:lpstr>
      <vt:lpstr>Слайд 1</vt:lpstr>
      <vt:lpstr>Слайд 2</vt:lpstr>
    </vt:vector>
  </TitlesOfParts>
  <Company>Тюмень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Kovalchuk_V</cp:lastModifiedBy>
  <cp:revision>24</cp:revision>
  <dcterms:created xsi:type="dcterms:W3CDTF">2002-10-09T04:36:20Z</dcterms:created>
  <dcterms:modified xsi:type="dcterms:W3CDTF">2014-10-14T10:31:07Z</dcterms:modified>
</cp:coreProperties>
</file>